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3" r:id="rId6"/>
    <p:sldId id="264" r:id="rId7"/>
    <p:sldId id="274" r:id="rId8"/>
    <p:sldId id="265" r:id="rId9"/>
    <p:sldId id="276" r:id="rId10"/>
    <p:sldId id="266" r:id="rId11"/>
    <p:sldId id="277" r:id="rId12"/>
    <p:sldId id="267" r:id="rId13"/>
    <p:sldId id="278" r:id="rId14"/>
    <p:sldId id="268" r:id="rId15"/>
    <p:sldId id="269" r:id="rId16"/>
    <p:sldId id="271" r:id="rId17"/>
    <p:sldId id="279" r:id="rId18"/>
    <p:sldId id="270" r:id="rId19"/>
    <p:sldId id="280" r:id="rId20"/>
    <p:sldId id="281" r:id="rId21"/>
    <p:sldId id="282" r:id="rId22"/>
    <p:sldId id="272" r:id="rId23"/>
    <p:sldId id="273" r:id="rId24"/>
    <p:sldId id="262" r:id="rId25"/>
  </p:sldIdLst>
  <p:sldSz cx="9144000" cy="5143500" type="screen16x9"/>
  <p:notesSz cx="6834188" cy="9979025"/>
  <p:embeddedFontLst>
    <p:embeddedFont>
      <p:font typeface="Tahoma" pitchFamily="34" charset="0"/>
      <p:regular r:id="rId27"/>
      <p:bold r:id="rId28"/>
    </p:embeddedFont>
    <p:embeddedFont>
      <p:font typeface="Arial Black" pitchFamily="34" charset="0"/>
      <p:bold r:id="rId29"/>
    </p:embeddedFont>
    <p:embeddedFont>
      <p:font typeface="Source Sans Pro" charset="0"/>
      <p:regular r:id="rId30"/>
      <p:bold r:id="rId31"/>
      <p:italic r:id="rId32"/>
      <p:boldItalic r:id="rId33"/>
    </p:embeddedFont>
    <p:embeddedFont>
      <p:font typeface="Libre Baskerville" charset="0"/>
      <p:regular r:id="rId34"/>
      <p:bold r:id="rId35"/>
      <p:italic r:id="rId36"/>
    </p:embeddedFont>
    <p:embeddedFont>
      <p:font typeface="Open Sans" pitchFamily="34" charset="0"/>
      <p:regular r:id="rId37"/>
    </p:embeddedFont>
    <p:embeddedFont>
      <p:font typeface="Calibri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63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61480" cy="49895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71125" y="0"/>
            <a:ext cx="2961480" cy="49895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90488" y="747713"/>
            <a:ext cx="6654800" cy="37433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3418" y="4740037"/>
            <a:ext cx="5467350" cy="44905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76200" marR="0" lvl="0" indent="76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33400" marR="0" lvl="1" indent="76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90600" marR="0" lvl="2" indent="76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47800" marR="0" lvl="3" indent="76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905000" marR="0" lvl="4" indent="76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62200" marR="0" lvl="5" indent="76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19400" marR="0" lvl="6" indent="76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76600" marR="0" lvl="7" indent="76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33800" marR="0" lvl="8" indent="76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478342"/>
            <a:ext cx="2961480" cy="49895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71125" y="9478342"/>
            <a:ext cx="2961480" cy="49895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256508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3418" y="4740037"/>
            <a:ext cx="5467350" cy="44905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7713"/>
            <a:ext cx="6654800" cy="37433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="" xmlns:p14="http://schemas.microsoft.com/office/powerpoint/2010/main" val="3874851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3418" y="4740037"/>
            <a:ext cx="5467500" cy="44906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7713"/>
            <a:ext cx="6654800" cy="37433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="" xmlns:p14="http://schemas.microsoft.com/office/powerpoint/2010/main" val="313889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3418" y="4740037"/>
            <a:ext cx="5467350" cy="44905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7713"/>
            <a:ext cx="6654800" cy="37433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="" xmlns:p14="http://schemas.microsoft.com/office/powerpoint/2010/main" val="134171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3418" y="4740037"/>
            <a:ext cx="5467350" cy="44905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7713"/>
            <a:ext cx="6654800" cy="37433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="" xmlns:p14="http://schemas.microsoft.com/office/powerpoint/2010/main" val="2152610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5349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3418" y="4740037"/>
            <a:ext cx="5467500" cy="449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7713"/>
            <a:ext cx="6654800" cy="37433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="" xmlns:p14="http://schemas.microsoft.com/office/powerpoint/2010/main" val="180062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56762" y="79747"/>
            <a:ext cx="9013500" cy="5019075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tile tx="0" ty="0" sx="54997" sy="54997" flip="none" algn="tl"/>
          </a:blipFill>
          <a:ln w="9525" cap="sq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1295400" y="2400300"/>
            <a:ext cx="6400800" cy="12001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6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Libre Baskerville"/>
              <a:buNone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6372200" y="4806850"/>
            <a:ext cx="2476500" cy="3570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4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683568" y="4767133"/>
            <a:ext cx="3962400" cy="342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sldNum" idx="12"/>
          </p:nvPr>
        </p:nvSpPr>
        <p:spPr>
          <a:xfrm>
            <a:off x="146304" y="4657725"/>
            <a:ext cx="4572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62930" y="1086978"/>
            <a:ext cx="9021600" cy="11454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62930" y="1047540"/>
            <a:ext cx="9021600" cy="90450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62930" y="2232487"/>
            <a:ext cx="9021600" cy="8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457200" y="1129447"/>
            <a:ext cx="8229600" cy="110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ource Sans Pro"/>
              <a:buNone/>
              <a:defRPr sz="40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30" name="Shape 30"/>
          <p:cNvGrpSpPr/>
          <p:nvPr/>
        </p:nvGrpSpPr>
        <p:grpSpPr>
          <a:xfrm>
            <a:off x="179511" y="0"/>
            <a:ext cx="8927617" cy="905660"/>
            <a:chOff x="179510" y="0"/>
            <a:chExt cx="8927617" cy="1207546"/>
          </a:xfrm>
        </p:grpSpPr>
        <p:pic>
          <p:nvPicPr>
            <p:cNvPr id="31" name="Shape 31" descr="D:\Drive I\BVCOE New Delhi\BVCOE Logo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9510" y="116631"/>
              <a:ext cx="2329348" cy="932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Shape 32" descr="D:\Drive I\BVCOE New Delhi\BVP-Golden Jublee 2013\new revised CELEBRATING 50 LOGO GUIDELINES\LOGO PNG\FULL LOGO LINEAR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09399" y="0"/>
              <a:ext cx="2497728" cy="1168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Shape 33" descr="C:\Users\Dr Sunil K Singh\Desktop\bvp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71800" y="425929"/>
              <a:ext cx="3804735" cy="78161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 rot="5400000">
            <a:off x="5440867" y="1394393"/>
            <a:ext cx="4388625" cy="201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4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 rot="5400000">
            <a:off x="1501388" y="-381008"/>
            <a:ext cx="4388625" cy="556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19734" marR="0" lvl="0" indent="12700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701040" marR="0" lvl="1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20749" marR="0" lvl="2" indent="762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93799" marR="0" lvl="3" indent="635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524000" marR="0" lvl="4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o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52599" marR="0" lvl="5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32000" marR="0" lvl="6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98699" marR="0" lvl="7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78100" marR="0" lvl="8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6172200" y="4643438"/>
            <a:ext cx="2476500" cy="357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914400" y="462915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sldNum" idx="12"/>
          </p:nvPr>
        </p:nvSpPr>
        <p:spPr>
          <a:xfrm>
            <a:off x="146304" y="4657725"/>
            <a:ext cx="4572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23528" y="843558"/>
            <a:ext cx="7772400" cy="58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4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6172200" y="4643438"/>
            <a:ext cx="2476500" cy="357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sldNum" idx="12"/>
          </p:nvPr>
        </p:nvSpPr>
        <p:spPr>
          <a:xfrm>
            <a:off x="146304" y="4657725"/>
            <a:ext cx="4572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ftr" idx="11"/>
          </p:nvPr>
        </p:nvSpPr>
        <p:spPr>
          <a:xfrm>
            <a:off x="2771800" y="2625755"/>
            <a:ext cx="3962400" cy="43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67543" y="843558"/>
            <a:ext cx="8208900" cy="6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4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6172200" y="4643438"/>
            <a:ext cx="2476500" cy="357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914400" y="4629150"/>
            <a:ext cx="3632400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sldNum" idx="12"/>
          </p:nvPr>
        </p:nvSpPr>
        <p:spPr>
          <a:xfrm>
            <a:off x="146304" y="4657725"/>
            <a:ext cx="4572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539552" y="1545636"/>
            <a:ext cx="8132400" cy="299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19734" marR="0" lvl="0" indent="12700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701040" marR="0" lvl="1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20749" marR="0" lvl="2" indent="762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93799" marR="0" lvl="3" indent="635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524000" marR="0" lvl="4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o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52599" marR="0" lvl="5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32000" marR="0" lvl="6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98699" marR="0" lvl="7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78100" marR="0" lvl="8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67543" y="843558"/>
            <a:ext cx="8208900" cy="6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4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172200" y="4643438"/>
            <a:ext cx="2476500" cy="357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914400" y="462915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sldNum" idx="12"/>
          </p:nvPr>
        </p:nvSpPr>
        <p:spPr>
          <a:xfrm>
            <a:off x="146304" y="4657725"/>
            <a:ext cx="4572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914400" y="1085850"/>
            <a:ext cx="3749100" cy="342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19734" marR="0" lvl="0" indent="12700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701040" marR="0" lvl="1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20749" marR="0" lvl="2" indent="762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93799" marR="0" lvl="3" indent="635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524000" marR="0" lvl="4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o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52599" marR="0" lvl="5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32000" marR="0" lvl="6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98699" marR="0" lvl="7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78100" marR="0" lvl="8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3950" y="1085850"/>
            <a:ext cx="3749100" cy="342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19734" marR="0" lvl="0" indent="12700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701040" marR="0" lvl="1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20749" marR="0" lvl="2" indent="762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93799" marR="0" lvl="3" indent="635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524000" marR="0" lvl="4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o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52599" marR="0" lvl="5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32000" marR="0" lvl="6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98699" marR="0" lvl="7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78100" marR="0" lvl="8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67543" y="843558"/>
            <a:ext cx="8208900" cy="6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4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6172200" y="4643438"/>
            <a:ext cx="2476500" cy="357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914400" y="462915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sldNum" idx="12"/>
          </p:nvPr>
        </p:nvSpPr>
        <p:spPr>
          <a:xfrm>
            <a:off x="146304" y="4657725"/>
            <a:ext cx="4572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4" name="Shape 54"/>
          <p:cNvSpPr/>
          <p:nvPr/>
        </p:nvSpPr>
        <p:spPr>
          <a:xfrm>
            <a:off x="59506" y="90881"/>
            <a:ext cx="9013500" cy="5019075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tile tx="0" ty="0" sx="54997" sy="54997" flip="none" algn="tl"/>
          </a:blipFill>
          <a:ln w="9525" cap="sq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722312" y="7143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4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722312" y="1910954"/>
            <a:ext cx="7772400" cy="1003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548640" marR="0" lvl="1" indent="-23114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822960" marR="0" lvl="2" indent="-2387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097280" marR="0" lvl="3" indent="-23368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371600" marR="0" lvl="4" indent="-228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Libre Baskerville"/>
              <a:buNone/>
              <a:defRPr sz="1400" b="0" i="0" u="none" strike="noStrike" cap="non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52599" marR="0" lvl="5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32000" marR="0" lvl="6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98699" marR="0" lvl="7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78100" marR="0" lvl="8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6172200" y="4643438"/>
            <a:ext cx="2476500" cy="357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800100" y="4629150"/>
            <a:ext cx="4000500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59" name="Shape 59"/>
          <p:cNvSpPr/>
          <p:nvPr/>
        </p:nvSpPr>
        <p:spPr>
          <a:xfrm rot="10800000" flipH="1">
            <a:off x="59364" y="811126"/>
            <a:ext cx="9013500" cy="68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0" name="Shape 60"/>
          <p:cNvSpPr>
            <a:spLocks noGrp="1"/>
          </p:cNvSpPr>
          <p:nvPr>
            <p:ph type="sldNum" idx="12"/>
          </p:nvPr>
        </p:nvSpPr>
        <p:spPr>
          <a:xfrm>
            <a:off x="146304" y="4656583"/>
            <a:ext cx="457200" cy="3428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1" name="Shape 61" descr="D:\Drive I\BVCOE New Delhi\BVCOE 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0" y="87473"/>
            <a:ext cx="2329348" cy="69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 descr="D:\Drive I\BVCOE New Delhi\BVP-Golden Jublee 2013\new revised CELEBRATING 50 LOGO GUIDELINES\LOGO PNG\FULL LOGO LINEA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0232" y="17063"/>
            <a:ext cx="2497728" cy="876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914400" y="204788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4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914400" y="1085850"/>
            <a:ext cx="37338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48640" marR="0" lvl="1" indent="-23114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822960" marR="0" lvl="2" indent="-2387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097280" marR="0" lvl="3" indent="-23368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371600" marR="0" lvl="4" indent="-228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Libre Baskerville"/>
              <a:buNone/>
              <a:defRPr sz="16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52599" marR="0" lvl="5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32000" marR="0" lvl="6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98699" marR="0" lvl="7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78100" marR="0" lvl="8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953000" y="1085850"/>
            <a:ext cx="37338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48640" marR="0" lvl="1" indent="-23114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822960" marR="0" lvl="2" indent="-2387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097280" marR="0" lvl="3" indent="-23368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371600" marR="0" lvl="4" indent="-228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Libre Baskerville"/>
              <a:buNone/>
              <a:defRPr sz="16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52599" marR="0" lvl="5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32000" marR="0" lvl="6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98699" marR="0" lvl="7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78100" marR="0" lvl="8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6172200" y="4643438"/>
            <a:ext cx="2476500" cy="357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914400" y="462915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sldNum" idx="12"/>
          </p:nvPr>
        </p:nvSpPr>
        <p:spPr>
          <a:xfrm>
            <a:off x="146304" y="4657725"/>
            <a:ext cx="4572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3"/>
          </p:nvPr>
        </p:nvSpPr>
        <p:spPr>
          <a:xfrm>
            <a:off x="914400" y="1685925"/>
            <a:ext cx="3733800" cy="29146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19734" marR="0" lvl="0" indent="12700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701040" marR="0" lvl="1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20749" marR="0" lvl="2" indent="762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93799" marR="0" lvl="3" indent="635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524000" marR="0" lvl="4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o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52599" marR="0" lvl="5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32000" marR="0" lvl="6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98699" marR="0" lvl="7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78100" marR="0" lvl="8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4"/>
          </p:nvPr>
        </p:nvSpPr>
        <p:spPr>
          <a:xfrm>
            <a:off x="4953000" y="1685925"/>
            <a:ext cx="3733800" cy="29146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19734" marR="0" lvl="0" indent="12700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701040" marR="0" lvl="1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20749" marR="0" lvl="2" indent="762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93799" marR="0" lvl="3" indent="635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524000" marR="0" lvl="4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o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52599" marR="0" lvl="5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32000" marR="0" lvl="6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98699" marR="0" lvl="7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78100" marR="0" lvl="8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6172200" y="4643438"/>
            <a:ext cx="2476500" cy="357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914400" y="462915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idx="12"/>
          </p:nvPr>
        </p:nvSpPr>
        <p:spPr>
          <a:xfrm>
            <a:off x="146304" y="4657725"/>
            <a:ext cx="4572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914400" y="3675413"/>
            <a:ext cx="7315200" cy="391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914400" y="4084369"/>
            <a:ext cx="7315200" cy="5143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572769" marR="0" lvl="1" indent="381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1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822960" marR="0" lvl="2" indent="18414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85000"/>
              <a:buFont typeface="Noto Sans Symbols"/>
              <a:buChar char="●"/>
              <a:defRPr sz="1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097280" marR="0" lvl="3" indent="-355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79999"/>
              <a:buFont typeface="Noto Sans Symbols"/>
              <a:buChar char="●"/>
              <a:defRPr sz="9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371600" marR="0" lvl="4" indent="3175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o"/>
              <a:defRPr sz="9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52599" marR="0" lvl="5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32000" marR="0" lvl="6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98699" marR="0" lvl="7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78100" marR="0" lvl="8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6172200" y="4643438"/>
            <a:ext cx="2476500" cy="357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914400" y="4629150"/>
            <a:ext cx="3886200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sldNum" idx="12"/>
          </p:nvPr>
        </p:nvSpPr>
        <p:spPr>
          <a:xfrm>
            <a:off x="146304" y="4656583"/>
            <a:ext cx="457200" cy="3428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1" name="Shape 91"/>
          <p:cNvSpPr/>
          <p:nvPr/>
        </p:nvSpPr>
        <p:spPr>
          <a:xfrm rot="10800000" flipH="1">
            <a:off x="68306" y="3512621"/>
            <a:ext cx="9006900" cy="68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68508" y="3487855"/>
            <a:ext cx="9006600" cy="34200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68509" y="3579917"/>
            <a:ext cx="9006600" cy="36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4" name="Shape 94"/>
          <p:cNvSpPr>
            <a:spLocks noGrp="1"/>
          </p:cNvSpPr>
          <p:nvPr>
            <p:ph type="pic" idx="2"/>
          </p:nvPr>
        </p:nvSpPr>
        <p:spPr>
          <a:xfrm>
            <a:off x="68308" y="50006"/>
            <a:ext cx="9001800" cy="3436200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701040" marR="0" lvl="1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20749" marR="0" lvl="2" indent="762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93799" marR="0" lvl="3" indent="635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524000" marR="0" lvl="4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o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52599" marR="0" lvl="5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32000" marR="0" lvl="6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98699" marR="0" lvl="7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78100" marR="0" lvl="8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67543" y="843558"/>
            <a:ext cx="8208900" cy="6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4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 rot="5400000">
            <a:off x="3119550" y="-1052507"/>
            <a:ext cx="2915100" cy="821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19734" marR="0" lvl="0" indent="12700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701040" marR="0" lvl="1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20749" marR="0" lvl="2" indent="762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93799" marR="0" lvl="3" indent="635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524000" marR="0" lvl="4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o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52599" marR="0" lvl="5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32000" marR="0" lvl="6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98699" marR="0" lvl="7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78100" marR="0" lvl="8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dt" idx="10"/>
          </p:nvPr>
        </p:nvSpPr>
        <p:spPr>
          <a:xfrm>
            <a:off x="6172200" y="4643438"/>
            <a:ext cx="2476500" cy="357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ftr" idx="11"/>
          </p:nvPr>
        </p:nvSpPr>
        <p:spPr>
          <a:xfrm>
            <a:off x="914400" y="462915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sldNum" idx="12"/>
          </p:nvPr>
        </p:nvSpPr>
        <p:spPr>
          <a:xfrm>
            <a:off x="146304" y="4657725"/>
            <a:ext cx="4572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tile tx="0" ty="0" sx="54997" sy="54997" flip="none" algn="tl"/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67543" y="843558"/>
            <a:ext cx="8208900" cy="6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4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67543" y="1599642"/>
            <a:ext cx="8219400" cy="291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19734" marR="0" lvl="0" indent="12700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701040" marR="0" lvl="1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20749" marR="0" lvl="2" indent="762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93799" marR="0" lvl="3" indent="635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524000" marR="0" lvl="4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o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52599" marR="0" lvl="5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32000" marR="0" lvl="6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98699" marR="0" lvl="7" indent="101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78100" marR="0" lvl="8" indent="1143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ct val="1000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172200" y="4643438"/>
            <a:ext cx="2476500" cy="357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sldNum" idx="12"/>
          </p:nvPr>
        </p:nvSpPr>
        <p:spPr>
          <a:xfrm>
            <a:off x="146304" y="4657725"/>
            <a:ext cx="4572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" name="Shape 14" descr="D:\Drive I\BVCOE New Delhi\BVCOE Logo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79510" y="87473"/>
            <a:ext cx="2329348" cy="69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 descr="D:\Drive I\BVCOE New Delhi\BVP-Golden Jublee 2013\new revised CELEBRATING 50 LOGO GUIDELINES\LOGO PNG\FULL LOGO LINEAR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609399" y="0"/>
            <a:ext cx="2497728" cy="8760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hape 16"/>
          <p:cNvCxnSpPr/>
          <p:nvPr/>
        </p:nvCxnSpPr>
        <p:spPr>
          <a:xfrm>
            <a:off x="0" y="827609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Shape 17" descr="C:\Users\Dr Sunil K Singh\Desktop\bvp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771801" y="319447"/>
            <a:ext cx="3804735" cy="58621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/>
          <p:nvPr/>
        </p:nvSpPr>
        <p:spPr>
          <a:xfrm>
            <a:off x="96984" y="68740"/>
            <a:ext cx="8964600" cy="4974750"/>
          </a:xfrm>
          <a:prstGeom prst="roundRect">
            <a:avLst>
              <a:gd name="adj" fmla="val 5352"/>
            </a:avLst>
          </a:prstGeom>
          <a:noFill/>
          <a:ln w="28575" cap="flat" cmpd="sng">
            <a:solidFill>
              <a:srgbClr val="99341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/>
        </p:nvSpPr>
        <p:spPr>
          <a:xfrm>
            <a:off x="6429388" y="3286130"/>
            <a:ext cx="2214578" cy="12981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dirty="0" smtClean="0">
                <a:solidFill>
                  <a:schemeClr val="dk1"/>
                </a:solidFill>
                <a:latin typeface="+mn-lt"/>
                <a:ea typeface="Tahoma" pitchFamily="34" charset="0"/>
                <a:cs typeface="Tahoma" pitchFamily="34" charset="0"/>
                <a:sym typeface="Times New Roman"/>
              </a:rPr>
              <a:t>Gagan Deep Singh</a:t>
            </a:r>
            <a:endParaRPr lang="en-US" sz="2000" dirty="0">
              <a:solidFill>
                <a:schemeClr val="dk1"/>
              </a:solidFill>
              <a:latin typeface="+mn-lt"/>
              <a:ea typeface="Tahoma" pitchFamily="34" charset="0"/>
              <a:cs typeface="Tahoma" pitchFamily="34" charset="0"/>
              <a:sym typeface="Times New Roman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dirty="0" smtClean="0">
                <a:solidFill>
                  <a:schemeClr val="dk1"/>
                </a:solidFill>
                <a:latin typeface="+mn-lt"/>
                <a:ea typeface="Tahoma" pitchFamily="34" charset="0"/>
                <a:cs typeface="Tahoma" pitchFamily="34" charset="0"/>
                <a:sym typeface="Times New Roman"/>
              </a:rPr>
              <a:t>Mohit Manchanda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dirty="0" err="1" smtClean="0">
                <a:solidFill>
                  <a:schemeClr val="dk1"/>
                </a:solidFill>
                <a:latin typeface="+mn-lt"/>
                <a:ea typeface="Tahoma" pitchFamily="34" charset="0"/>
                <a:cs typeface="Tahoma" pitchFamily="34" charset="0"/>
                <a:sym typeface="Times New Roman"/>
              </a:rPr>
              <a:t>Sakshi</a:t>
            </a:r>
            <a:r>
              <a:rPr lang="en-US" sz="2000" dirty="0" smtClean="0">
                <a:solidFill>
                  <a:schemeClr val="dk1"/>
                </a:solidFill>
                <a:latin typeface="+mn-lt"/>
                <a:ea typeface="Tahoma" pitchFamily="34" charset="0"/>
                <a:cs typeface="Tahoma" pitchFamily="34" charset="0"/>
                <a:sym typeface="Times New Roman"/>
              </a:rPr>
              <a:t> </a:t>
            </a:r>
            <a:r>
              <a:rPr lang="en-US" sz="2000" dirty="0" err="1" smtClean="0">
                <a:solidFill>
                  <a:schemeClr val="dk1"/>
                </a:solidFill>
                <a:latin typeface="+mn-lt"/>
                <a:ea typeface="Tahoma" pitchFamily="34" charset="0"/>
                <a:cs typeface="Tahoma" pitchFamily="34" charset="0"/>
                <a:sym typeface="Times New Roman"/>
              </a:rPr>
              <a:t>Shreya</a:t>
            </a:r>
            <a:r>
              <a:rPr lang="en-US" sz="2000" dirty="0" smtClean="0">
                <a:solidFill>
                  <a:schemeClr val="dk1"/>
                </a:solidFill>
                <a:latin typeface="+mn-lt"/>
                <a:ea typeface="Tahoma" pitchFamily="34" charset="0"/>
                <a:cs typeface="Tahoma" pitchFamily="34" charset="0"/>
                <a:sym typeface="Times New Roman"/>
              </a:rPr>
              <a:t> 	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dirty="0" err="1" smtClean="0">
                <a:solidFill>
                  <a:schemeClr val="dk1"/>
                </a:solidFill>
                <a:latin typeface="+mn-lt"/>
                <a:ea typeface="Tahoma" pitchFamily="34" charset="0"/>
                <a:cs typeface="Tahoma" pitchFamily="34" charset="0"/>
                <a:sym typeface="Times New Roman"/>
              </a:rPr>
              <a:t>Shivangi</a:t>
            </a:r>
            <a:r>
              <a:rPr lang="en-US" sz="2000" dirty="0" smtClean="0">
                <a:solidFill>
                  <a:schemeClr val="dk1"/>
                </a:solidFill>
                <a:latin typeface="+mn-lt"/>
                <a:ea typeface="Tahoma" pitchFamily="34" charset="0"/>
                <a:cs typeface="Tahoma" pitchFamily="34" charset="0"/>
                <a:sym typeface="Times New Roman"/>
              </a:rPr>
              <a:t> </a:t>
            </a:r>
            <a:r>
              <a:rPr lang="en-US" sz="2000" dirty="0" err="1" smtClean="0">
                <a:solidFill>
                  <a:schemeClr val="dk1"/>
                </a:solidFill>
                <a:latin typeface="+mn-lt"/>
                <a:ea typeface="Tahoma" pitchFamily="34" charset="0"/>
                <a:cs typeface="Tahoma" pitchFamily="34" charset="0"/>
                <a:sym typeface="Times New Roman"/>
              </a:rPr>
              <a:t>Rohilla</a:t>
            </a:r>
            <a:endParaRPr lang="en-US" sz="2000" dirty="0">
              <a:solidFill>
                <a:schemeClr val="dk1"/>
              </a:solidFill>
              <a:latin typeface="+mn-lt"/>
              <a:ea typeface="Tahoma" pitchFamily="34" charset="0"/>
              <a:cs typeface="Tahoma" pitchFamily="34" charset="0"/>
              <a:sym typeface="Times New Roman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1" i="0" u="none" strike="noStrike" cap="none" dirty="0">
              <a:solidFill>
                <a:schemeClr val="hlink"/>
              </a:solidFill>
              <a:latin typeface="+mn-lt"/>
              <a:ea typeface="Tahoma" pitchFamily="34" charset="0"/>
              <a:cs typeface="Tahoma" pitchFamily="34" charset="0"/>
              <a:sym typeface="Times New Roman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381000" y="3257550"/>
            <a:ext cx="3611700" cy="807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2000" b="1" i="0" u="none" strike="noStrike" cap="none" dirty="0" smtClean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Name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of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Mentor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dirty="0" smtClean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Ms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Rubeena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Vohra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endParaRPr lang="en-US" sz="2000" b="0" i="0" u="none" strike="noStrike" cap="none" dirty="0">
              <a:solidFill>
                <a:schemeClr val="dk1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    (Asst.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Prof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.)</a:t>
            </a:r>
            <a:endParaRPr lang="en-US" sz="2000" b="0" i="0" u="none" strike="noStrike" cap="none" dirty="0">
              <a:solidFill>
                <a:schemeClr val="dk1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1" i="0" u="none" strike="noStrike" cap="none" dirty="0">
              <a:solidFill>
                <a:schemeClr val="hlink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0" y="1232287"/>
            <a:ext cx="9001156" cy="910835"/>
          </a:xfrm>
        </p:spPr>
        <p:txBody>
          <a:bodyPr/>
          <a:lstStyle/>
          <a:p>
            <a:r>
              <a:rPr lang="en-IN" sz="5000" dirty="0" smtClean="0">
                <a:latin typeface="+mj-lt"/>
              </a:rPr>
              <a:t>Optical Character Recognition</a:t>
            </a:r>
            <a:endParaRPr lang="en-IN" sz="35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Pre-processing- Rotation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10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" name="Picture 5" descr="rotated_re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2000246"/>
            <a:ext cx="3286148" cy="18020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42976" y="3857634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>
                <a:solidFill>
                  <a:schemeClr val="tx1"/>
                </a:solidFill>
                <a:latin typeface="+mj-lt"/>
              </a:rPr>
              <a:t>Fig. Tilt Detection</a:t>
            </a:r>
            <a:endParaRPr lang="en-GB" sz="1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9" name="Picture 8" descr="F:\Sakshi\Minor\ocr-master\ocr-master\img_for_detection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4942" y="2071684"/>
            <a:ext cx="3305173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ight Arrow 9"/>
          <p:cNvSpPr/>
          <p:nvPr/>
        </p:nvSpPr>
        <p:spPr>
          <a:xfrm>
            <a:off x="4143372" y="2786064"/>
            <a:ext cx="71438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15074" y="3857634"/>
            <a:ext cx="18085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>
                <a:solidFill>
                  <a:schemeClr val="tx1"/>
                </a:solidFill>
                <a:latin typeface="+mj-lt"/>
              </a:rPr>
              <a:t>Fig. Image after Tilt Correction</a:t>
            </a:r>
            <a:endParaRPr lang="en-GB" sz="1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71670" y="4286262"/>
            <a:ext cx="47149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Rotating the image to get correct orientation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11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1"/>
          </p:nvPr>
        </p:nvSpPr>
        <p:spPr>
          <a:xfrm>
            <a:off x="357158" y="1714494"/>
            <a:ext cx="8001056" cy="1877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500" dirty="0" smtClean="0">
                <a:latin typeface="+mj-lt"/>
              </a:rPr>
              <a:t> Finding the smallest rectangle enclosing all pixels having value 255 (white)</a:t>
            </a:r>
          </a:p>
          <a:p>
            <a:pPr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500" dirty="0" smtClean="0">
                <a:latin typeface="+mj-lt"/>
              </a:rPr>
              <a:t>Finding inclination of the rectangle with the horizontal</a:t>
            </a:r>
          </a:p>
          <a:p>
            <a:pPr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500" dirty="0" smtClean="0">
                <a:latin typeface="+mj-lt"/>
              </a:rPr>
              <a:t>Applying corresponding tilt to get corrected image</a:t>
            </a:r>
            <a:endParaRPr lang="en-US" sz="2500" dirty="0">
              <a:latin typeface="+mj-lt"/>
            </a:endParaRPr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914589" y="699542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4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r>
              <a:rPr lang="en-US" b="1" u="sng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How Rotation is done?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Segmentation – Line Segmentation 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12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28728" y="4214824"/>
            <a:ext cx="6429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Consists of slicing a page of text into its different lines.</a:t>
            </a:r>
            <a:endParaRPr lang="en-US" sz="20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61812" y="3793606"/>
            <a:ext cx="20505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>
                <a:solidFill>
                  <a:schemeClr val="tx1"/>
                </a:solidFill>
                <a:latin typeface="+mj-lt"/>
              </a:rPr>
              <a:t>Fig. Image After Line Segmentation</a:t>
            </a:r>
            <a:endParaRPr lang="en-GB" sz="1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8" name="Picture 4" descr="F:\Sakshi\Minor\ocr-master\ocr-master\img_with_lin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4" y="1857370"/>
            <a:ext cx="3518789" cy="1929600"/>
          </a:xfrm>
          <a:prstGeom prst="rect">
            <a:avLst/>
          </a:prstGeom>
          <a:noFill/>
        </p:spPr>
      </p:pic>
      <p:pic>
        <p:nvPicPr>
          <p:cNvPr id="9" name="Picture 8" descr="F:\Sakshi\Minor\ocr-master\ocr-master\img_for_detection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1857370"/>
            <a:ext cx="3429024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ight Arrow 9"/>
          <p:cNvSpPr/>
          <p:nvPr/>
        </p:nvSpPr>
        <p:spPr>
          <a:xfrm>
            <a:off x="4214810" y="2714626"/>
            <a:ext cx="71438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57290" y="3786196"/>
            <a:ext cx="21291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>
                <a:solidFill>
                  <a:schemeClr val="tx1"/>
                </a:solidFill>
                <a:latin typeface="+mj-lt"/>
              </a:rPr>
              <a:t>Fig. Image Before Line Segmentation</a:t>
            </a:r>
            <a:endParaRPr lang="en-GB" sz="10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13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Title 8"/>
          <p:cNvSpPr txBox="1">
            <a:spLocks noGrp="1"/>
          </p:cNvSpPr>
          <p:nvPr>
            <p:ph type="title"/>
          </p:nvPr>
        </p:nvSpPr>
        <p:spPr>
          <a:xfrm>
            <a:off x="642910" y="857238"/>
            <a:ext cx="8208900" cy="6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4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r>
              <a:rPr lang="en-US" b="1" u="sng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How Line Segmentation is done?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 descr="OCRBasic -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817844"/>
            <a:ext cx="3653236" cy="2021334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714876" y="1643056"/>
            <a:ext cx="3857652" cy="3143272"/>
          </a:xfrm>
        </p:spPr>
        <p:txBody>
          <a:bodyPr/>
          <a:lstStyle/>
          <a:p>
            <a:pPr marL="0" indent="360363"/>
            <a:r>
              <a:rPr lang="en-IN" sz="2300" dirty="0" smtClean="0">
                <a:latin typeface="+mj-lt"/>
              </a:rPr>
              <a:t>Take horizontal projection of each row of pixels. </a:t>
            </a:r>
          </a:p>
          <a:p>
            <a:pPr marL="0" indent="360363"/>
            <a:r>
              <a:rPr lang="en-US" sz="2300" dirty="0" smtClean="0">
                <a:latin typeface="+mj-lt"/>
              </a:rPr>
              <a:t>Find consecutive empty rows of pixels</a:t>
            </a:r>
          </a:p>
          <a:p>
            <a:pPr marL="0" indent="360363"/>
            <a:r>
              <a:rPr lang="en-US" sz="2300" smtClean="0">
                <a:latin typeface="+mj-lt"/>
              </a:rPr>
              <a:t>Finding threshold</a:t>
            </a:r>
            <a:endParaRPr lang="en-US" sz="2300" dirty="0" smtClean="0">
              <a:latin typeface="+mj-lt"/>
            </a:endParaRPr>
          </a:p>
          <a:p>
            <a:pPr marL="0" indent="360363"/>
            <a:r>
              <a:rPr lang="en-US" sz="2300" dirty="0" smtClean="0">
                <a:latin typeface="+mj-lt"/>
              </a:rPr>
              <a:t>Compare each value with threshold, set the coordinates of line segment</a:t>
            </a:r>
          </a:p>
          <a:p>
            <a:pPr marL="0" indent="360363"/>
            <a:endParaRPr lang="en-US" sz="23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2" y="843558"/>
            <a:ext cx="8462175" cy="648000"/>
          </a:xfrm>
        </p:spPr>
        <p:txBody>
          <a:bodyPr/>
          <a:lstStyle/>
          <a:p>
            <a:r>
              <a:rPr lang="en-US" b="1" u="sng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Segmentation – Word Segmentation 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162834" y="4666845"/>
            <a:ext cx="457200" cy="342900"/>
          </a:xfrm>
        </p:spPr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14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17224" y="4438258"/>
            <a:ext cx="17540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>
                <a:solidFill>
                  <a:schemeClr val="tx1"/>
                </a:solidFill>
                <a:latin typeface="+mj-lt"/>
              </a:rPr>
              <a:t>Fig. After Word Segmentation</a:t>
            </a:r>
            <a:endParaRPr lang="en-GB" sz="1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50" name="Picture 2" descr="F:\Sakshi\Minor\ocr-master\ocr-master\img\i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1785932"/>
            <a:ext cx="4320000" cy="430141"/>
          </a:xfrm>
          <a:prstGeom prst="rect">
            <a:avLst/>
          </a:prstGeom>
          <a:noFill/>
        </p:spPr>
      </p:pic>
      <p:pic>
        <p:nvPicPr>
          <p:cNvPr id="2051" name="Picture 3" descr="F:\Sakshi\Minor\ocr-master\ocr-master\img\i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2289988"/>
            <a:ext cx="4320000" cy="425692"/>
          </a:xfrm>
          <a:prstGeom prst="rect">
            <a:avLst/>
          </a:prstGeom>
          <a:noFill/>
        </p:spPr>
      </p:pic>
      <p:pic>
        <p:nvPicPr>
          <p:cNvPr id="2052" name="Picture 4" descr="F:\Sakshi\Minor\ocr-master\ocr-master\img\i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24" y="2794044"/>
            <a:ext cx="4320000" cy="420139"/>
          </a:xfrm>
          <a:prstGeom prst="rect">
            <a:avLst/>
          </a:prstGeom>
          <a:noFill/>
        </p:spPr>
      </p:pic>
      <p:pic>
        <p:nvPicPr>
          <p:cNvPr id="2053" name="Picture 5" descr="F:\Sakshi\Minor\ocr-master\ocr-master\img\i3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29124" y="3298100"/>
            <a:ext cx="4320000" cy="392425"/>
          </a:xfrm>
          <a:prstGeom prst="rect">
            <a:avLst/>
          </a:prstGeom>
          <a:noFill/>
        </p:spPr>
      </p:pic>
      <p:pic>
        <p:nvPicPr>
          <p:cNvPr id="2054" name="Picture 6" descr="F:\Sakshi\Minor\ocr-master\ocr-master\img\i4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29124" y="3730148"/>
            <a:ext cx="4320000" cy="258291"/>
          </a:xfrm>
          <a:prstGeom prst="rect">
            <a:avLst/>
          </a:prstGeom>
          <a:noFill/>
        </p:spPr>
      </p:pic>
      <p:pic>
        <p:nvPicPr>
          <p:cNvPr id="2055" name="Picture 7" descr="F:\Sakshi\Minor\ocr-master\ocr-master\img\i5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429124" y="4018180"/>
            <a:ext cx="4320000" cy="203972"/>
          </a:xfrm>
          <a:prstGeom prst="rect">
            <a:avLst/>
          </a:prstGeom>
          <a:noFill/>
        </p:spPr>
      </p:pic>
      <p:pic>
        <p:nvPicPr>
          <p:cNvPr id="2056" name="Picture 8" descr="F:\Sakshi\Minor\ocr-master\ocr-master\img\i6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429604" y="4248473"/>
            <a:ext cx="4320000" cy="201755"/>
          </a:xfrm>
          <a:prstGeom prst="rect">
            <a:avLst/>
          </a:prstGeom>
          <a:noFill/>
        </p:spPr>
      </p:pic>
      <p:pic>
        <p:nvPicPr>
          <p:cNvPr id="12" name="Picture 4" descr="F:\Sakshi\Minor\ocr-master\ocr-master\img_with_lines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14282" y="1785932"/>
            <a:ext cx="3518789" cy="1929600"/>
          </a:xfrm>
          <a:prstGeom prst="rect">
            <a:avLst/>
          </a:prstGeom>
          <a:noFill/>
        </p:spPr>
      </p:pic>
      <p:sp>
        <p:nvSpPr>
          <p:cNvPr id="13" name="Right Arrow 12"/>
          <p:cNvSpPr/>
          <p:nvPr/>
        </p:nvSpPr>
        <p:spPr>
          <a:xfrm>
            <a:off x="3929058" y="2571750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8662" y="3786196"/>
            <a:ext cx="21371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>
                <a:solidFill>
                  <a:schemeClr val="tx1"/>
                </a:solidFill>
                <a:latin typeface="+mj-lt"/>
              </a:rPr>
              <a:t>Fig. After Before Word Segmentation</a:t>
            </a:r>
            <a:endParaRPr lang="en-GB" sz="10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843558"/>
            <a:ext cx="8643997" cy="648000"/>
          </a:xfrm>
        </p:spPr>
        <p:txBody>
          <a:bodyPr/>
          <a:lstStyle/>
          <a:p>
            <a:pPr algn="ctr"/>
            <a:r>
              <a:rPr lang="en-US" sz="3800" b="1" u="sng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Segmentation – Character Segmentation </a:t>
            </a:r>
            <a:endParaRPr lang="en-US" sz="3800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15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860032" y="1491630"/>
            <a:ext cx="3749100" cy="2943232"/>
          </a:xfrm>
        </p:spPr>
        <p:txBody>
          <a:bodyPr/>
          <a:lstStyle/>
          <a:p>
            <a:pPr marL="0" indent="360363"/>
            <a:r>
              <a:rPr lang="en-US" sz="2000" dirty="0" smtClean="0"/>
              <a:t>One word is taken at a time.</a:t>
            </a:r>
          </a:p>
          <a:p>
            <a:pPr marL="0" indent="360363"/>
            <a:r>
              <a:rPr lang="en-US" sz="2000" dirty="0" smtClean="0"/>
              <a:t>Find contours</a:t>
            </a:r>
          </a:p>
          <a:p>
            <a:pPr marL="0" indent="360363"/>
            <a:r>
              <a:rPr lang="en-US" sz="2000" dirty="0" smtClean="0"/>
              <a:t>Create separate character images based in contours</a:t>
            </a:r>
          </a:p>
          <a:p>
            <a:pPr marL="0" indent="360363"/>
            <a:r>
              <a:rPr lang="en-US" sz="2000" dirty="0" smtClean="0"/>
              <a:t>Resize to 32x32 image with added padding.</a:t>
            </a:r>
            <a:endParaRPr lang="en-US" sz="2000" dirty="0"/>
          </a:p>
        </p:txBody>
      </p:sp>
      <p:pic>
        <p:nvPicPr>
          <p:cNvPr id="3076" name="Picture 4" descr="F:\Sakshi\Minor\ocr-master\ocr-master\segment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536" y="2139702"/>
            <a:ext cx="4320000" cy="1106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Problems Faced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16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4414" y="1500180"/>
            <a:ext cx="3929090" cy="425648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chemeClr val="bg1"/>
                </a:solidFill>
                <a:latin typeface="+mj-lt"/>
              </a:rPr>
              <a:t>“</a:t>
            </a:r>
            <a:r>
              <a:rPr lang="en-US" sz="1900" b="1" dirty="0" err="1" smtClean="0">
                <a:solidFill>
                  <a:schemeClr val="bg1"/>
                </a:solidFill>
                <a:latin typeface="+mj-lt"/>
              </a:rPr>
              <a:t>i</a:t>
            </a:r>
            <a:r>
              <a:rPr lang="en-US" sz="1900" b="1" dirty="0" smtClean="0">
                <a:solidFill>
                  <a:schemeClr val="bg1"/>
                </a:solidFill>
                <a:latin typeface="+mj-lt"/>
              </a:rPr>
              <a:t>” and “j” segmentation problem</a:t>
            </a:r>
            <a:endParaRPr lang="en-US" sz="19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85852" y="2000246"/>
            <a:ext cx="3857652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+mj-lt"/>
              </a:rPr>
              <a:t>Since “</a:t>
            </a:r>
            <a:r>
              <a:rPr lang="en-US" sz="1900" dirty="0" err="1" smtClean="0">
                <a:latin typeface="+mj-lt"/>
              </a:rPr>
              <a:t>i</a:t>
            </a:r>
            <a:r>
              <a:rPr lang="en-US" sz="1900" dirty="0" smtClean="0">
                <a:latin typeface="+mj-lt"/>
              </a:rPr>
              <a:t>” and “j” contain separate superscript dot, the segmentation algorithm would recognize the dot as separate segment.</a:t>
            </a:r>
          </a:p>
          <a:p>
            <a:pPr marL="285750" lvl="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+mj-lt"/>
              </a:rPr>
              <a:t>Solution – compare separation height with a threshold to check if the dot is a superscript dot or a </a:t>
            </a:r>
            <a:r>
              <a:rPr lang="en-US" sz="1900" dirty="0" err="1" smtClean="0">
                <a:latin typeface="+mj-lt"/>
              </a:rPr>
              <a:t>fullstop</a:t>
            </a:r>
            <a:r>
              <a:rPr lang="en-US" sz="1900" dirty="0" smtClean="0">
                <a:latin typeface="+mj-lt"/>
              </a:rPr>
              <a:t>. Make sure by comparing x- coordinate as well. </a:t>
            </a:r>
            <a:endParaRPr lang="en-US" sz="19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22" y="1571618"/>
            <a:ext cx="981269" cy="10715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929322" y="2643188"/>
            <a:ext cx="2752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Fig: Two separate contours in “</a:t>
            </a:r>
            <a:r>
              <a:rPr lang="en-US" b="1" dirty="0" err="1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b="1" dirty="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  <a:endParaRPr lang="en-US" b="1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6" y="3071816"/>
            <a:ext cx="1028396" cy="11230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29388" y="4357700"/>
            <a:ext cx="21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Fig: result after solution</a:t>
            </a:r>
            <a:endParaRPr lang="en-US" b="1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Problems Faced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17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4414" y="1500180"/>
            <a:ext cx="3929090" cy="425648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chemeClr val="bg1"/>
                </a:solidFill>
                <a:latin typeface="+mj-lt"/>
              </a:rPr>
              <a:t>“.” and “,” segmentation problem</a:t>
            </a:r>
            <a:endParaRPr lang="en-US" sz="19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85852" y="2000246"/>
            <a:ext cx="385765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+mj-lt"/>
              </a:rPr>
              <a:t>Segmented image would contain a big symbol-unusable for recognition.</a:t>
            </a:r>
          </a:p>
          <a:p>
            <a:pPr marL="285750" lvl="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+mj-lt"/>
              </a:rPr>
              <a:t>Solution – compare height with a threshold to determine the image is a full stop or comma. Increase the height of bounded rectangle by increasing padding. </a:t>
            </a:r>
            <a:endParaRPr lang="en-US" sz="19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29322" y="2643188"/>
            <a:ext cx="2752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Fig: Two separate contours in “</a:t>
            </a:r>
            <a:r>
              <a:rPr lang="en-US" b="1" dirty="0" err="1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b="1" dirty="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  <a:endParaRPr lang="en-US" b="1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29388" y="4357700"/>
            <a:ext cx="21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Fig: result after solution</a:t>
            </a:r>
            <a:endParaRPr lang="en-US" b="1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73045" t="60749" r="13119" b="13657"/>
          <a:stretch>
            <a:fillRect/>
          </a:stretch>
        </p:blipFill>
        <p:spPr bwMode="auto">
          <a:xfrm>
            <a:off x="6804248" y="3219822"/>
            <a:ext cx="1080000" cy="112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 l="73045" t="20390" r="13119" b="54016"/>
          <a:stretch>
            <a:fillRect/>
          </a:stretch>
        </p:blipFill>
        <p:spPr bwMode="auto">
          <a:xfrm>
            <a:off x="6804248" y="1419622"/>
            <a:ext cx="1080000" cy="112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Recognition using Trained ANN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18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539552" y="1545636"/>
            <a:ext cx="4176464" cy="2997000"/>
          </a:xfrm>
        </p:spPr>
        <p:txBody>
          <a:bodyPr/>
          <a:lstStyle/>
          <a:p>
            <a:pPr marL="0" indent="360363"/>
            <a:r>
              <a:rPr lang="en-IN" sz="1600" dirty="0"/>
              <a:t>Artificial Neural Networks are the biologically inspired simulations performed on the computer to perform certain specific tasks like clustering, classification, pattern recognition etc.</a:t>
            </a:r>
          </a:p>
          <a:p>
            <a:pPr marL="0" indent="360363"/>
            <a:r>
              <a:rPr lang="en-IN" sz="1600" dirty="0"/>
              <a:t>Artificial Neural Networks, in general — is a biologically inspired network of artificial neurons configured to perform specific tasks.</a:t>
            </a:r>
          </a:p>
          <a:p>
            <a:endParaRPr lang="en-US" sz="1600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923678"/>
            <a:ext cx="4375727" cy="19519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00" y="1707654"/>
            <a:ext cx="8208900" cy="648000"/>
          </a:xfrm>
        </p:spPr>
        <p:txBody>
          <a:bodyPr/>
          <a:lstStyle/>
          <a:p>
            <a:r>
              <a:rPr lang="en-IN" sz="3200" b="1" u="sng" dirty="0">
                <a:solidFill>
                  <a:schemeClr val="tx1"/>
                </a:solidFill>
                <a:latin typeface="+mj-lt"/>
              </a:rPr>
              <a:t>Similarity of ANN with Biological Neural Network</a:t>
            </a:r>
            <a:br>
              <a:rPr lang="en-IN" sz="3200" b="1" u="sng" dirty="0">
                <a:solidFill>
                  <a:schemeClr val="tx1"/>
                </a:solidFill>
                <a:latin typeface="+mj-lt"/>
              </a:rPr>
            </a:br>
            <a:endParaRPr lang="en-US" sz="3200" u="sn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19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1520" y="1707653"/>
            <a:ext cx="8420432" cy="3292971"/>
          </a:xfrm>
        </p:spPr>
        <p:txBody>
          <a:bodyPr/>
          <a:lstStyle/>
          <a:p>
            <a:endParaRPr lang="en-US" sz="2000" dirty="0"/>
          </a:p>
        </p:txBody>
      </p:sp>
      <p:pic>
        <p:nvPicPr>
          <p:cNvPr id="1026" name="Picture 2" descr="https://cdn-images-1.medium.com/max/800/0*85IBAt3GV0TNXDN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24" y="1851670"/>
            <a:ext cx="4474666" cy="25202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800/0*l4ohhbrwQ5MGvmG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144" y="1851670"/>
            <a:ext cx="3902384" cy="23762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02821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467543" y="843558"/>
            <a:ext cx="8208900" cy="6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b="1" u="sng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CONTENTS</a:t>
            </a:r>
            <a:endParaRPr lang="en-US" sz="4000" b="1" i="0" u="sng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1545638"/>
            <a:ext cx="8206680" cy="324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74320" indent="-274320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3200" b="0" i="0" u="none" strike="noStrike" cap="none" dirty="0" smtClean="0">
                <a:solidFill>
                  <a:schemeClr val="dk1"/>
                </a:solidFill>
                <a:latin typeface="+mn-lt"/>
                <a:ea typeface="Libre Baskerville"/>
                <a:cs typeface="Libre Baskerville"/>
                <a:sym typeface="Libre Baskerville"/>
              </a:rPr>
              <a:t>What is OCR?</a:t>
            </a:r>
          </a:p>
          <a:p>
            <a:pPr marL="274320" indent="-274320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3200" b="0" i="0" u="none" strike="noStrike" cap="none" dirty="0" smtClean="0">
                <a:solidFill>
                  <a:schemeClr val="dk1"/>
                </a:solidFill>
                <a:latin typeface="+mn-lt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3200" dirty="0" smtClean="0">
                <a:latin typeface="+mn-lt"/>
              </a:rPr>
              <a:t>Objectives</a:t>
            </a:r>
          </a:p>
          <a:p>
            <a:pPr marL="274320" marR="0" lvl="0" indent="-27432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r>
              <a:rPr lang="en-US" sz="3200" b="0" i="0" u="none" strike="noStrike" cap="none" dirty="0" smtClean="0">
                <a:solidFill>
                  <a:schemeClr val="dk1"/>
                </a:solidFill>
                <a:latin typeface="+mn-lt"/>
                <a:ea typeface="Libre Baskerville"/>
                <a:cs typeface="Libre Baskerville"/>
                <a:sym typeface="Libre Baskerville"/>
              </a:rPr>
              <a:t>Methodology</a:t>
            </a:r>
          </a:p>
          <a:p>
            <a:pPr marL="274320" lvl="0" indent="-274320">
              <a:buSzPct val="100000"/>
              <a:buFont typeface="Wingdings" pitchFamily="2" charset="2"/>
              <a:buChar char="Ø"/>
            </a:pPr>
            <a:r>
              <a:rPr lang="en-US" sz="3200" dirty="0" smtClean="0">
                <a:latin typeface="+mn-lt"/>
              </a:rPr>
              <a:t>What are Artificial Neural Networks?</a:t>
            </a:r>
          </a:p>
          <a:p>
            <a:pPr marL="274320" marR="0" lvl="0" indent="-27432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r>
              <a:rPr lang="en-US" sz="3200" dirty="0" smtClean="0">
                <a:latin typeface="+mn-lt"/>
              </a:rPr>
              <a:t>Conclusion</a:t>
            </a:r>
            <a:endParaRPr lang="en-US" sz="3200" b="0" i="0" u="none" strike="noStrike" cap="none" dirty="0">
              <a:solidFill>
                <a:schemeClr val="dk1"/>
              </a:solidFill>
              <a:latin typeface="+mn-lt"/>
              <a:ea typeface="Libre Baskerville"/>
              <a:cs typeface="Libre Baskerville"/>
              <a:sym typeface="Libre Baskerville"/>
            </a:endParaRPr>
          </a:p>
          <a:p>
            <a:pPr marL="274320" marR="0" lvl="0" indent="-27432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pitchFamily="2" charset="2"/>
              <a:buChar char="Ø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+mn-lt"/>
                <a:ea typeface="Libre Baskerville"/>
                <a:cs typeface="Libre Baskerville"/>
                <a:sym typeface="Libre Baskerville"/>
              </a:rPr>
              <a:t>References</a:t>
            </a:r>
          </a:p>
          <a:p>
            <a:pPr marL="0" marR="0" lvl="0" indent="0" algn="just" rtl="0">
              <a:lnSpc>
                <a:spcPct val="11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Wingdings" pitchFamily="2" charset="2"/>
              <a:buChar char="Ø"/>
            </a:pPr>
            <a:endParaRPr sz="3200" b="0" i="0" u="none" strike="noStrike" cap="none" dirty="0">
              <a:solidFill>
                <a:schemeClr val="dk1"/>
              </a:solidFill>
              <a:latin typeface="+mn-lt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sldNum" idx="12"/>
          </p:nvPr>
        </p:nvSpPr>
        <p:spPr>
          <a:xfrm>
            <a:off x="146304" y="4657725"/>
            <a:ext cx="4572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r>
              <a:rPr lang="en-US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lang="en-US" sz="1400" b="0" i="0" u="none" strike="noStrike" cap="none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052" y="1106547"/>
            <a:ext cx="8208900" cy="648000"/>
          </a:xfrm>
        </p:spPr>
        <p:txBody>
          <a:bodyPr/>
          <a:lstStyle/>
          <a:p>
            <a:r>
              <a:rPr lang="en-IN" sz="2800" b="1" u="sng" dirty="0">
                <a:solidFill>
                  <a:schemeClr val="tx1"/>
                </a:solidFill>
                <a:latin typeface="+mj-lt"/>
              </a:rPr>
              <a:t>How Does Artificial Neural Network Works</a:t>
            </a:r>
            <a:r>
              <a:rPr lang="en-IN" sz="2800" b="1" u="sng" dirty="0" smtClean="0">
                <a:solidFill>
                  <a:schemeClr val="tx1"/>
                </a:solidFill>
                <a:latin typeface="+mj-lt"/>
              </a:rPr>
              <a:t>?</a:t>
            </a:r>
            <a:r>
              <a:rPr lang="en-IN" sz="2800" b="1" u="sng" dirty="0">
                <a:solidFill>
                  <a:schemeClr val="tx1"/>
                </a:solidFill>
                <a:latin typeface="+mj-lt"/>
              </a:rPr>
              <a:t/>
            </a:r>
            <a:br>
              <a:rPr lang="en-IN" sz="2800" b="1" u="sng" dirty="0">
                <a:solidFill>
                  <a:schemeClr val="tx1"/>
                </a:solidFill>
                <a:latin typeface="+mj-lt"/>
              </a:rPr>
            </a:br>
            <a:endParaRPr lang="en-US" sz="2800" b="1" u="sn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20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528" y="1419622"/>
            <a:ext cx="8348424" cy="3123014"/>
          </a:xfrm>
        </p:spPr>
        <p:txBody>
          <a:bodyPr/>
          <a:lstStyle/>
          <a:p>
            <a:endParaRPr lang="en-US" sz="2000" dirty="0"/>
          </a:p>
        </p:txBody>
      </p:sp>
      <p:pic>
        <p:nvPicPr>
          <p:cNvPr id="2050" name="Picture 2" descr="https://cdn-images-1.medium.com/max/800/0*OHlzxsoDSEBXW0i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93521"/>
            <a:ext cx="6192688" cy="33745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7181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67544" y="1085850"/>
            <a:ext cx="4608512" cy="571500"/>
          </a:xfrm>
        </p:spPr>
        <p:txBody>
          <a:bodyPr/>
          <a:lstStyle/>
          <a:p>
            <a:r>
              <a:rPr lang="en-US" sz="2800" u="sng" dirty="0"/>
              <a:t>Create training </a:t>
            </a:r>
            <a:r>
              <a:rPr lang="en-US" sz="2800" u="sng" dirty="0" smtClean="0"/>
              <a:t>dataset</a:t>
            </a:r>
            <a:endParaRPr lang="en-US" sz="2800" u="sn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u="sng" dirty="0"/>
              <a:t>Neural Network </a:t>
            </a:r>
            <a:r>
              <a:rPr lang="en-US" u="sng" dirty="0" smtClean="0"/>
              <a:t>Design</a:t>
            </a:r>
            <a:endParaRPr lang="en-US" u="sn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21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IN" sz="1600" dirty="0"/>
              <a:t>Character set:</a:t>
            </a:r>
          </a:p>
          <a:p>
            <a:pPr indent="0">
              <a:buNone/>
            </a:pPr>
            <a:r>
              <a:rPr lang="en-IN" sz="1600" dirty="0" smtClean="0"/>
              <a:t>  • </a:t>
            </a:r>
            <a:r>
              <a:rPr lang="en-IN" sz="1600" dirty="0"/>
              <a:t>0 –9 : 0 –9</a:t>
            </a:r>
          </a:p>
          <a:p>
            <a:pPr indent="0">
              <a:buNone/>
            </a:pPr>
            <a:r>
              <a:rPr lang="en-IN" sz="1600" dirty="0" smtClean="0"/>
              <a:t>  • </a:t>
            </a:r>
            <a:r>
              <a:rPr lang="en-IN" sz="1600" dirty="0"/>
              <a:t>a –z : 10 –35</a:t>
            </a:r>
          </a:p>
          <a:p>
            <a:pPr indent="0">
              <a:buNone/>
            </a:pPr>
            <a:r>
              <a:rPr lang="en-IN" sz="1600" dirty="0" smtClean="0"/>
              <a:t>  • </a:t>
            </a:r>
            <a:r>
              <a:rPr lang="en-IN" sz="1600" dirty="0"/>
              <a:t>A –Z : 36 –61</a:t>
            </a:r>
          </a:p>
          <a:p>
            <a:pPr indent="0">
              <a:buNone/>
            </a:pPr>
            <a:r>
              <a:rPr lang="en-IN" sz="1600" dirty="0" smtClean="0"/>
              <a:t>  • </a:t>
            </a:r>
            <a:r>
              <a:rPr lang="en-IN" sz="1600" dirty="0"/>
              <a:t>. ,  - ? : 62,63,64,65</a:t>
            </a:r>
          </a:p>
          <a:p>
            <a:pPr indent="0">
              <a:buNone/>
            </a:pPr>
            <a:r>
              <a:rPr lang="en-IN" sz="1600" dirty="0" smtClean="0"/>
              <a:t>  • </a:t>
            </a:r>
            <a:r>
              <a:rPr lang="en-IN" sz="1600" dirty="0"/>
              <a:t>400 sample images for </a:t>
            </a:r>
            <a:r>
              <a:rPr lang="en-IN" sz="1600" dirty="0" smtClean="0"/>
              <a:t>        each character </a:t>
            </a:r>
            <a:r>
              <a:rPr lang="en-IN" sz="1600" dirty="0"/>
              <a:t>(32 x 32) </a:t>
            </a:r>
            <a:endParaRPr lang="en-US" sz="16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4"/>
          </p:nvPr>
        </p:nvSpPr>
        <p:spPr>
          <a:xfrm>
            <a:off x="4716016" y="1685925"/>
            <a:ext cx="3970784" cy="2914650"/>
          </a:xfrm>
        </p:spPr>
        <p:txBody>
          <a:bodyPr/>
          <a:lstStyle/>
          <a:p>
            <a:r>
              <a:rPr lang="en-IN" sz="1600" dirty="0"/>
              <a:t>Three layers:</a:t>
            </a:r>
          </a:p>
          <a:p>
            <a:pPr indent="0">
              <a:buNone/>
            </a:pPr>
            <a:r>
              <a:rPr lang="en-IN" sz="1600" dirty="0" smtClean="0"/>
              <a:t> • </a:t>
            </a:r>
            <a:r>
              <a:rPr lang="en-IN" sz="1600" dirty="0"/>
              <a:t>Input layer –1024 </a:t>
            </a:r>
            <a:r>
              <a:rPr lang="en-IN" sz="1600" dirty="0" smtClean="0"/>
              <a:t>neurons</a:t>
            </a:r>
          </a:p>
          <a:p>
            <a:pPr indent="0">
              <a:buNone/>
            </a:pPr>
            <a:r>
              <a:rPr lang="en-IN" sz="1600" dirty="0" smtClean="0"/>
              <a:t> </a:t>
            </a:r>
            <a:r>
              <a:rPr lang="en-IN" sz="1600" dirty="0" smtClean="0"/>
              <a:t>• </a:t>
            </a:r>
            <a:r>
              <a:rPr lang="en-IN" sz="1600" dirty="0"/>
              <a:t>Output layer –66 neurons</a:t>
            </a:r>
            <a:endParaRPr 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2530581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Limitations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22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14348" y="1571618"/>
            <a:ext cx="5143536" cy="2943232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Cannot work with an input image consisting of only a small amount of text and a large amount of scenery.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The text should be darker and the background should be brighter.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The text lines in the input image should be prominently separated such that it is possible for detection by horizontal projection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endParaRPr lang="en-US" sz="20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19" y="1571618"/>
            <a:ext cx="2125655" cy="1423264"/>
          </a:xfrm>
          <a:prstGeom prst="rect">
            <a:avLst/>
          </a:prstGeom>
        </p:spPr>
      </p:pic>
      <p:pic>
        <p:nvPicPr>
          <p:cNvPr id="7" name="Picture 6" descr="cro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2071684"/>
            <a:ext cx="484715" cy="484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1433" t="14445" b="5556"/>
          <a:stretch/>
        </p:blipFill>
        <p:spPr>
          <a:xfrm>
            <a:off x="6215074" y="3143254"/>
            <a:ext cx="2052622" cy="1567549"/>
          </a:xfrm>
          <a:prstGeom prst="rect">
            <a:avLst/>
          </a:prstGeom>
        </p:spPr>
      </p:pic>
      <p:pic>
        <p:nvPicPr>
          <p:cNvPr id="9" name="Picture 8" descr="cro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52" y="3643320"/>
            <a:ext cx="484715" cy="484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Future Work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23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1472" y="1643056"/>
            <a:ext cx="8132400" cy="299700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 Making the program user friendly by adding User   Interface</a:t>
            </a:r>
          </a:p>
          <a:p>
            <a:r>
              <a:rPr lang="en-US" dirty="0" smtClean="0">
                <a:latin typeface="+mj-lt"/>
              </a:rPr>
              <a:t>For conflicts between similar looking characters, introducing </a:t>
            </a:r>
            <a:r>
              <a:rPr lang="en-US" dirty="0" err="1" smtClean="0">
                <a:latin typeface="+mj-lt"/>
              </a:rPr>
              <a:t>optimisation</a:t>
            </a:r>
            <a:r>
              <a:rPr lang="en-US" dirty="0" smtClean="0">
                <a:latin typeface="+mj-lt"/>
              </a:rPr>
              <a:t> by comparing words with English dictionary</a:t>
            </a:r>
          </a:p>
          <a:p>
            <a:r>
              <a:rPr lang="en-US" dirty="0" smtClean="0">
                <a:latin typeface="+mj-lt"/>
              </a:rPr>
              <a:t>Handwritten Recognition</a:t>
            </a:r>
            <a:endParaRPr lang="en-US" dirty="0">
              <a:latin typeface="+mj-lt"/>
            </a:endParaRPr>
          </a:p>
        </p:txBody>
      </p:sp>
      <p:pic>
        <p:nvPicPr>
          <p:cNvPr id="30722" name="Picture 2" descr="Image result for whats next"/>
          <p:cNvPicPr>
            <a:picLocks noChangeAspect="1" noChangeArrowheads="1"/>
          </p:cNvPicPr>
          <p:nvPr/>
        </p:nvPicPr>
        <p:blipFill>
          <a:blip r:embed="rId2"/>
          <a:srcRect l="18862" t="26965" r="18596" b="31794"/>
          <a:stretch>
            <a:fillRect/>
          </a:stretch>
        </p:blipFill>
        <p:spPr bwMode="auto">
          <a:xfrm>
            <a:off x="5786446" y="3554873"/>
            <a:ext cx="2500298" cy="10318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67543" y="843558"/>
            <a:ext cx="8208900" cy="6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1" i="0" u="sng" strike="noStrike" cap="none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References</a:t>
            </a:r>
            <a:endParaRPr lang="en-US" sz="4000" b="1" i="0" u="sng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64" name="Shape 164"/>
          <p:cNvSpPr>
            <a:spLocks noGrp="1"/>
          </p:cNvSpPr>
          <p:nvPr>
            <p:ph type="sldNum" idx="12"/>
          </p:nvPr>
        </p:nvSpPr>
        <p:spPr>
          <a:xfrm>
            <a:off x="146304" y="4657725"/>
            <a:ext cx="4572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mtClean="0">
                <a:solidFill>
                  <a:srgbClr val="FFFFFF"/>
                </a:solidFill>
              </a:rPr>
              <a:t>22</a:t>
            </a: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[1]"Let’s Take Things Step by Step, Shall We? | How OCR Works", How OCR Works | A Close Look at Optical Character Recognition, 2017. [Online]. Available: http://www.how-ocrworks.com/OCR/OCR.html. [Accessed: 08- Nov- 2017</a:t>
            </a:r>
            <a:r>
              <a:rPr lang="en-US" sz="1200" dirty="0" smtClean="0"/>
              <a:t>].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[2]"Optical character recognition", En.wikipedia.org, 2017. [Online]. Available: https://en.wikipedia.org/wiki/Optical_character_recognition#Pre-processing. [Accessed: 08- Nov- 2017</a:t>
            </a:r>
            <a:r>
              <a:rPr lang="en-US" sz="1200" dirty="0" smtClean="0"/>
              <a:t>].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[3]H. </a:t>
            </a:r>
            <a:r>
              <a:rPr lang="en-US" sz="1200" dirty="0" err="1"/>
              <a:t>OnDemand</a:t>
            </a:r>
            <a:r>
              <a:rPr lang="en-US" sz="1200" dirty="0"/>
              <a:t>, "OCR Document", Haven </a:t>
            </a:r>
            <a:r>
              <a:rPr lang="en-US" sz="1200" dirty="0" err="1"/>
              <a:t>OnDemand</a:t>
            </a:r>
            <a:r>
              <a:rPr lang="en-US" sz="1200" dirty="0"/>
              <a:t>, 2017. [Online]. Available: https://dev.havenondemand.com/apis/ocrdocument#overview. [Accessed: 08- Nov- 2017].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[</a:t>
            </a:r>
            <a:r>
              <a:rPr lang="en-US" sz="1200" dirty="0"/>
              <a:t>4]"Artificial Intelligence Neural Networks", www.tutorialspoint.com, 2017. [Online]. Available: https://www.tutorialspoint.com/artificial_intelligence/artificial_intelligence_neural_networks.ht m. [Accessed: 08- Nov- 2017].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[</a:t>
            </a:r>
            <a:r>
              <a:rPr lang="en-US" sz="1200" dirty="0"/>
              <a:t>5]"Artificial neural network", En.wikipedia.org, 2017. [Online]. Available: https://en.wikipedia.org/wiki/Artificial_neural_network. [Accessed: 08- Nov- </a:t>
            </a:r>
            <a:r>
              <a:rPr lang="en-US" sz="1200"/>
              <a:t>2017</a:t>
            </a:r>
            <a:r>
              <a:rPr lang="en-US" sz="1200" smtClean="0"/>
              <a:t>].</a:t>
            </a:r>
            <a:endParaRPr lang="en-US" sz="1200" dirty="0" smtClean="0"/>
          </a:p>
          <a:p>
            <a:pPr indent="0">
              <a:buNone/>
            </a:pP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1" i="0" u="sng" strike="noStrike" cap="none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Optical Character Recognition</a:t>
            </a:r>
            <a:endParaRPr lang="en-US" sz="4000" b="1" i="0" u="sng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>
            <a:spLocks noGrp="1"/>
          </p:cNvSpPr>
          <p:nvPr>
            <p:ph type="sldNum" idx="12"/>
          </p:nvPr>
        </p:nvSpPr>
        <p:spPr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>
                <a:solidFill>
                  <a:srgbClr val="FFFFFF"/>
                </a:solidFill>
              </a:rPr>
              <a:t>3</a:t>
            </a:r>
            <a:endParaRPr lang="en-US"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1857356" y="3857634"/>
            <a:ext cx="5821280" cy="8483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Process of extracting text from images.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Common method of digitizing printed texts.</a:t>
            </a:r>
          </a:p>
          <a:p>
            <a:pPr marL="171450" indent="-171450">
              <a:buNone/>
            </a:pPr>
            <a:endParaRPr lang="en-US" sz="24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57488" y="1500180"/>
            <a:ext cx="3143272" cy="340519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Picture with text </a:t>
            </a:r>
            <a:r>
              <a:rPr lang="en-US" b="1" dirty="0" smtClean="0">
                <a:solidFill>
                  <a:schemeClr val="bg1"/>
                </a:solidFill>
                <a:sym typeface="Wingdings" pitchFamily="2" charset="2"/>
              </a:rPr>
              <a:t></a:t>
            </a:r>
            <a:r>
              <a:rPr lang="en-US" b="1" dirty="0" smtClean="0">
                <a:solidFill>
                  <a:schemeClr val="bg1"/>
                </a:solidFill>
              </a:rPr>
              <a:t> Editable text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214810" y="2714626"/>
            <a:ext cx="71438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C:\Users\gagan\Desktop\ANN\ocr-code\test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2000246"/>
            <a:ext cx="3317064" cy="1818980"/>
          </a:xfrm>
          <a:prstGeom prst="rect">
            <a:avLst/>
          </a:prstGeom>
          <a:noFill/>
        </p:spPr>
      </p:pic>
      <p:pic>
        <p:nvPicPr>
          <p:cNvPr id="13" name="Picture 12" descr="ocr.png"/>
          <p:cNvPicPr>
            <a:picLocks noChangeAspect="1"/>
          </p:cNvPicPr>
          <p:nvPr/>
        </p:nvPicPr>
        <p:blipFill>
          <a:blip r:embed="rId4"/>
          <a:srcRect b="13102"/>
          <a:stretch>
            <a:fillRect/>
          </a:stretch>
        </p:blipFill>
        <p:spPr>
          <a:xfrm>
            <a:off x="5214942" y="2000246"/>
            <a:ext cx="3357554" cy="1857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67543" y="843558"/>
            <a:ext cx="8208900" cy="6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b="1" u="sng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Objectives</a:t>
            </a:r>
            <a:endParaRPr lang="en-US" sz="4000" b="1" i="0" u="sng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571472" y="1643056"/>
            <a:ext cx="8105804" cy="211455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fontAlgn="base"/>
            <a:r>
              <a:rPr lang="en-US" sz="2500" dirty="0" smtClean="0">
                <a:latin typeface="+mj-lt"/>
              </a:rPr>
              <a:t>To create an OCR program that inputs an image, extract lines, words and characters from the image.</a:t>
            </a:r>
          </a:p>
          <a:p>
            <a:pPr fontAlgn="base"/>
            <a:r>
              <a:rPr lang="en-US" sz="2500" dirty="0" smtClean="0">
                <a:latin typeface="+mj-lt"/>
              </a:rPr>
              <a:t>To recognize the characters extracted by using trained Artificial Neural Network and write those characters in a text file.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2500" b="0" i="0" u="none" strike="noStrike" cap="none" dirty="0">
              <a:solidFill>
                <a:schemeClr val="dk1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Shape 149"/>
          <p:cNvSpPr>
            <a:spLocks noGrp="1"/>
          </p:cNvSpPr>
          <p:nvPr>
            <p:ph type="sldNum" idx="12"/>
          </p:nvPr>
        </p:nvSpPr>
        <p:spPr>
          <a:xfrm>
            <a:off x="142844" y="4643452"/>
            <a:ext cx="4572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>
                <a:solidFill>
                  <a:srgbClr val="FFFFFF"/>
                </a:solidFill>
              </a:rPr>
              <a:t>5</a:t>
            </a:r>
            <a:endParaRPr lang="en-US"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Methodology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5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50" name="AutoShape 2" descr="https://docs.google.com/drawings/d/sUjhtggt6TE7trnNM5FeYXQ/image?w=617&amp;h=60&amp;rev=168&amp;ac=1"/>
          <p:cNvSpPr>
            <a:spLocks noChangeAspect="1" noChangeArrowheads="1"/>
          </p:cNvSpPr>
          <p:nvPr/>
        </p:nvSpPr>
        <p:spPr bwMode="auto">
          <a:xfrm>
            <a:off x="155575" y="-14288"/>
            <a:ext cx="5272088" cy="5127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https://docs.google.com/drawings/d/sUjhtggt6TE7trnNM5FeYXQ/image?w=617&amp;h=60&amp;rev=168&amp;ac=1"/>
          <p:cNvSpPr>
            <a:spLocks noChangeAspect="1" noChangeArrowheads="1"/>
          </p:cNvSpPr>
          <p:nvPr/>
        </p:nvSpPr>
        <p:spPr bwMode="auto">
          <a:xfrm>
            <a:off x="155575" y="-14288"/>
            <a:ext cx="5272088" cy="5127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cv.png"/>
          <p:cNvPicPr>
            <a:picLocks noChangeAspect="1"/>
          </p:cNvPicPr>
          <p:nvPr/>
        </p:nvPicPr>
        <p:blipFill>
          <a:blip r:embed="rId2"/>
          <a:srcRect b="74923"/>
          <a:stretch>
            <a:fillRect/>
          </a:stretch>
        </p:blipFill>
        <p:spPr>
          <a:xfrm>
            <a:off x="683568" y="2283718"/>
            <a:ext cx="7859736" cy="11441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Pre-processing- Noise Removal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6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" name="Picture 4" descr="C:\Users\gagan\Desktop\ANN\ocr-code\test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82091"/>
            <a:ext cx="3245626" cy="1779806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>
          <a:xfrm>
            <a:off x="4214810" y="2500312"/>
            <a:ext cx="71438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blurr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029" y="1743300"/>
            <a:ext cx="3387106" cy="18573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21709" y="3986251"/>
            <a:ext cx="4143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 smtClean="0">
                <a:latin typeface="+mj-lt"/>
              </a:rPr>
              <a:t>Removing noise using Gaussian Blur</a:t>
            </a:r>
            <a:endParaRPr lang="en-US" sz="20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8728" y="3539975"/>
            <a:ext cx="1200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>
                <a:solidFill>
                  <a:schemeClr val="tx1"/>
                </a:solidFill>
                <a:latin typeface="+mj-lt"/>
              </a:rPr>
              <a:t>Fig. Original Image</a:t>
            </a:r>
            <a:endParaRPr lang="en-GB" sz="1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43636" y="3663085"/>
            <a:ext cx="18373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>
                <a:solidFill>
                  <a:schemeClr val="tx1"/>
                </a:solidFill>
                <a:latin typeface="+mj-lt"/>
              </a:rPr>
              <a:t>Fig. Image after Noise Removal</a:t>
            </a:r>
            <a:endParaRPr lang="en-GB" sz="10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How </a:t>
            </a:r>
            <a:r>
              <a:rPr lang="en-US" b="1" u="sng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Blurring/smoothing </a:t>
            </a:r>
            <a:r>
              <a:rPr lang="en-US" b="1" u="sng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is </a:t>
            </a:r>
            <a:r>
              <a:rPr lang="en-US" b="1" u="sng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done?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7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571472" y="1500180"/>
            <a:ext cx="8132400" cy="2997000"/>
          </a:xfrm>
        </p:spPr>
        <p:txBody>
          <a:bodyPr/>
          <a:lstStyle/>
          <a:p>
            <a:r>
              <a:rPr lang="en-US" sz="2500" dirty="0" smtClean="0">
                <a:latin typeface="+mj-lt"/>
              </a:rPr>
              <a:t>Smoothing is done by sliding a </a:t>
            </a:r>
            <a:r>
              <a:rPr lang="en-US" sz="2500" b="1" dirty="0" smtClean="0">
                <a:latin typeface="+mj-lt"/>
              </a:rPr>
              <a:t>kernel</a:t>
            </a:r>
            <a:r>
              <a:rPr lang="en-US" sz="2500" dirty="0" smtClean="0">
                <a:latin typeface="+mj-lt"/>
              </a:rPr>
              <a:t> (filter) across the image. </a:t>
            </a:r>
          </a:p>
          <a:p>
            <a:r>
              <a:rPr lang="en-US" sz="2500" dirty="0" smtClean="0">
                <a:latin typeface="+mj-lt"/>
              </a:rPr>
              <a:t>Each pixel value will be calculated based on the value of the kernel and the overlapping pixel's value of the original image.</a:t>
            </a:r>
          </a:p>
          <a:p>
            <a:r>
              <a:rPr lang="en-US" sz="2500" dirty="0" smtClean="0">
                <a:latin typeface="+mj-lt"/>
              </a:rPr>
              <a:t>Gaussian filter takes the neighborhood around the pixel and find its Gaussian weighted average.</a:t>
            </a:r>
          </a:p>
          <a:p>
            <a:r>
              <a:rPr lang="en-US" sz="2500" dirty="0" smtClean="0">
                <a:latin typeface="+mj-lt"/>
              </a:rPr>
              <a:t>Highly effective in noise removal and is fast. </a:t>
            </a:r>
            <a:endParaRPr lang="en-US" sz="2500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9966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Pre-processing- Thresholding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8</a:t>
            </a:fld>
            <a:endParaRPr lang="en-US" sz="1400" b="0" i="0" u="none" strike="noStrike" cap="none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" name="Picture 5" descr="img_for_extra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18" y="2040756"/>
            <a:ext cx="3155811" cy="1730553"/>
          </a:xfrm>
          <a:prstGeom prst="rect">
            <a:avLst/>
          </a:prstGeom>
        </p:spPr>
      </p:pic>
      <p:pic>
        <p:nvPicPr>
          <p:cNvPr id="7" name="Picture 6" descr="blurr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46" y="2044049"/>
            <a:ext cx="3143272" cy="172367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286248" y="2763011"/>
            <a:ext cx="71438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28728" y="3795886"/>
            <a:ext cx="18373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>
                <a:solidFill>
                  <a:schemeClr val="tx1"/>
                </a:solidFill>
                <a:latin typeface="+mj-lt"/>
              </a:rPr>
              <a:t>Fig. Image after Noise Removal</a:t>
            </a:r>
            <a:endParaRPr lang="en-GB" sz="1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10603" y="3795886"/>
            <a:ext cx="1758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>
                <a:solidFill>
                  <a:schemeClr val="tx1"/>
                </a:solidFill>
                <a:latin typeface="+mj-lt"/>
              </a:rPr>
              <a:t>Fig. Image after  Thresholding</a:t>
            </a:r>
            <a:endParaRPr lang="en-GB" sz="1000" dirty="0">
              <a:solidFill>
                <a:schemeClr val="tx1"/>
              </a:solidFill>
              <a:latin typeface="+mj-lt"/>
            </a:endParaRPr>
          </a:p>
          <a:p>
            <a:endParaRPr lang="en-GB" sz="10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Source Sans Pro"/>
                <a:buNone/>
              </a:pPr>
              <a:t>9</a:t>
            </a:fld>
            <a:endParaRPr lang="en-US" sz="14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Title 8"/>
          <p:cNvSpPr txBox="1">
            <a:spLocks/>
          </p:cNvSpPr>
          <p:nvPr/>
        </p:nvSpPr>
        <p:spPr>
          <a:xfrm>
            <a:off x="914589" y="699542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4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r>
              <a:rPr lang="en-US" b="1" u="sng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How </a:t>
            </a:r>
            <a:r>
              <a:rPr lang="en-US" b="1" u="sng" dirty="0" err="1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Thresholding</a:t>
            </a:r>
            <a:r>
              <a:rPr lang="en-US" b="1" u="sng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is done?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 Placeholder 10"/>
          <p:cNvSpPr>
            <a:spLocks noGrp="1"/>
          </p:cNvSpPr>
          <p:nvPr>
            <p:ph type="body" idx="2"/>
          </p:nvPr>
        </p:nvSpPr>
        <p:spPr>
          <a:xfrm>
            <a:off x="428596" y="1571618"/>
            <a:ext cx="4176464" cy="3371850"/>
          </a:xfrm>
        </p:spPr>
        <p:txBody>
          <a:bodyPr/>
          <a:lstStyle/>
          <a:p>
            <a:r>
              <a:rPr lang="en-US" sz="2300" dirty="0" smtClean="0">
                <a:latin typeface="+mj-lt"/>
              </a:rPr>
              <a:t>If pixel value is greater than a threshold value, it is assigned one value(may be white), else it is assigned another value(may be black).</a:t>
            </a:r>
          </a:p>
          <a:p>
            <a:r>
              <a:rPr lang="en-US" sz="2300" dirty="0" smtClean="0">
                <a:latin typeface="+mj-lt"/>
              </a:rPr>
              <a:t>The image is then inverted so that we can get an image which has white text and black background.</a:t>
            </a:r>
            <a:endParaRPr lang="en-US" sz="2300" dirty="0">
              <a:latin typeface="+mj-lt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565" y="1779662"/>
            <a:ext cx="4524375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51421622"/>
      </p:ext>
    </p:extLst>
  </p:cSld>
  <p:clrMapOvr>
    <a:masterClrMapping/>
  </p:clrMapOvr>
</p:sld>
</file>

<file path=ppt/theme/theme1.xml><?xml version="1.0" encoding="utf-8"?>
<a:theme xmlns:a="http://schemas.openxmlformats.org/drawingml/2006/main" name="Equity">
  <a:themeElements>
    <a:clrScheme name="Equity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imes New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893</Words>
  <Application>Microsoft Office PowerPoint</Application>
  <PresentationFormat>On-screen Show (16:9)</PresentationFormat>
  <Paragraphs>129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Times New Roman</vt:lpstr>
      <vt:lpstr>Tahoma</vt:lpstr>
      <vt:lpstr>Arial Black</vt:lpstr>
      <vt:lpstr>Source Sans Pro</vt:lpstr>
      <vt:lpstr>Libre Baskerville</vt:lpstr>
      <vt:lpstr>Wingdings</vt:lpstr>
      <vt:lpstr>Noto Sans Symbols</vt:lpstr>
      <vt:lpstr>Open Sans</vt:lpstr>
      <vt:lpstr>Calibri</vt:lpstr>
      <vt:lpstr>Equity</vt:lpstr>
      <vt:lpstr>Optical Character Recognition</vt:lpstr>
      <vt:lpstr>CONTENTS</vt:lpstr>
      <vt:lpstr>Optical Character Recognition</vt:lpstr>
      <vt:lpstr>Objectives</vt:lpstr>
      <vt:lpstr>Methodology</vt:lpstr>
      <vt:lpstr>Pre-processing- Noise Removal</vt:lpstr>
      <vt:lpstr>How Blurring/smoothing is done?</vt:lpstr>
      <vt:lpstr>Pre-processing- Thresholding</vt:lpstr>
      <vt:lpstr>Slide 9</vt:lpstr>
      <vt:lpstr>Pre-processing- Rotation</vt:lpstr>
      <vt:lpstr>Slide 11</vt:lpstr>
      <vt:lpstr>Segmentation – Line Segmentation </vt:lpstr>
      <vt:lpstr>How Line Segmentation is done?</vt:lpstr>
      <vt:lpstr>Segmentation – Word Segmentation </vt:lpstr>
      <vt:lpstr>Segmentation – Character Segmentation </vt:lpstr>
      <vt:lpstr>Problems Faced</vt:lpstr>
      <vt:lpstr>Problems Faced</vt:lpstr>
      <vt:lpstr>Recognition using Trained ANN</vt:lpstr>
      <vt:lpstr>Similarity of ANN with Biological Neural Network </vt:lpstr>
      <vt:lpstr>How Does Artificial Neural Network Works? </vt:lpstr>
      <vt:lpstr>Slide 21</vt:lpstr>
      <vt:lpstr>Limitations</vt:lpstr>
      <vt:lpstr>Future Work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using Neural Network for Efficient Image Retrieval</dc:title>
  <dc:creator>Gagan Deep Singh</dc:creator>
  <cp:lastModifiedBy>Sakshi Shreya</cp:lastModifiedBy>
  <cp:revision>129</cp:revision>
  <dcterms:modified xsi:type="dcterms:W3CDTF">2017-11-09T08:03:14Z</dcterms:modified>
</cp:coreProperties>
</file>